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5" r:id="rId2"/>
    <p:sldId id="394" r:id="rId3"/>
    <p:sldId id="435" r:id="rId4"/>
    <p:sldId id="397" r:id="rId5"/>
    <p:sldId id="434" r:id="rId6"/>
    <p:sldId id="409" r:id="rId7"/>
    <p:sldId id="410" r:id="rId8"/>
    <p:sldId id="411" r:id="rId9"/>
    <p:sldId id="402" r:id="rId10"/>
    <p:sldId id="426" r:id="rId11"/>
    <p:sldId id="414" r:id="rId12"/>
    <p:sldId id="418" r:id="rId13"/>
    <p:sldId id="416" r:id="rId14"/>
    <p:sldId id="427" r:id="rId15"/>
    <p:sldId id="419" r:id="rId16"/>
    <p:sldId id="420" r:id="rId17"/>
    <p:sldId id="424" r:id="rId18"/>
    <p:sldId id="425" r:id="rId19"/>
    <p:sldId id="429" r:id="rId20"/>
    <p:sldId id="430" r:id="rId21"/>
    <p:sldId id="440" r:id="rId22"/>
    <p:sldId id="428" r:id="rId23"/>
    <p:sldId id="439" r:id="rId24"/>
    <p:sldId id="393" r:id="rId25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9695" autoAdjust="0"/>
  </p:normalViewPr>
  <p:slideViewPr>
    <p:cSldViewPr snapToGrid="0">
      <p:cViewPr varScale="1">
        <p:scale>
          <a:sx n="167" d="100"/>
          <a:sy n="16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xmlns="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08.04.2021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xmlns="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xmlns="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xmlns="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xmlns="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xmlns="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xmlns="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xmlns="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xmlns="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xmlns="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xmlns="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xmlns="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04/08/2021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Spring 2021 - Lecture 6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personer/vit/veierod/boker/epidemiologiske-og-kliniske-forskningsmetoder/datafile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Interaction </a:t>
            </a:r>
            <a:r>
              <a:rPr lang="en-US" dirty="0" smtClean="0"/>
              <a:t>– Part 1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Gunnes</a:t>
            </a:r>
          </a:p>
          <a:p>
            <a:pPr marL="0" indent="0">
              <a:buNone/>
            </a:pPr>
            <a:r>
              <a:rPr lang="en-US" dirty="0" smtClean="0"/>
              <a:t>April 8, 2021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Categorical and continuous variables,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0" y="1825625"/>
            <a:ext cx="6624260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762000" y="3312000"/>
            <a:ext cx="900000" cy="12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762000" y="370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762000" y="4176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762000" y="4320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736000" y="1764000"/>
            <a:ext cx="5940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012000" y="3312000"/>
            <a:ext cx="612000" cy="12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Calculating mean SBP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non-smokers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𝑠𝑏𝑝</m:t>
                    </m:r>
                    <m:r>
                      <a:rPr lang="nb-NO" i="1">
                        <a:latin typeface="Cambria Math"/>
                      </a:rPr>
                      <m:t>=61.18+3.58×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+8.72×0=61.18+3.58×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𝑘𝑚𝑖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mean SBP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𝑠𝑏𝑝</m:t>
                    </m:r>
                    <m:r>
                      <a:rPr lang="nb-NO" i="1">
                        <a:latin typeface="Cambria Math"/>
                      </a:rPr>
                      <m:t>=61.18+3.58×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+8.72×1=69.90+3.58×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Effect of BMI independent on smoking</a:t>
                </a:r>
              </a:p>
              <a:p>
                <a:r>
                  <a:rPr lang="en-US" dirty="0" smtClean="0"/>
                  <a:t>Equations expressing 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parallel</a:t>
                </a:r>
                <a:r>
                  <a:rPr lang="en-US" dirty="0" smtClean="0"/>
                  <a:t> straight lines</a:t>
                </a:r>
              </a:p>
              <a:p>
                <a:pPr lvl="1"/>
                <a:r>
                  <a:rPr lang="en-US" dirty="0" smtClean="0"/>
                  <a:t>Different intersections: 61.18 (non-smokers) and 69.90 (smokers)</a:t>
                </a:r>
              </a:p>
              <a:p>
                <a:pPr lvl="1"/>
                <a:r>
                  <a:rPr lang="en-US" dirty="0" smtClean="0"/>
                  <a:t>Same slope: 3.58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7920000" y="2268000"/>
            <a:ext cx="68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7920000" y="3168000"/>
            <a:ext cx="68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6840000" y="2268000"/>
            <a:ext cx="8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840000" y="3168000"/>
            <a:ext cx="8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49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3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Effect of BMI depending on smoking and vice versa?</a:t>
                </a:r>
              </a:p>
              <a:p>
                <a:r>
                  <a:rPr lang="en-US" dirty="0" smtClean="0"/>
                  <a:t>Using the same variables as before</a:t>
                </a:r>
              </a:p>
              <a:p>
                <a:pPr lvl="1"/>
                <a:r>
                  <a:rPr lang="en-US" dirty="0" smtClean="0"/>
                  <a:t>Response variable: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𝑠𝑏𝑝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Exposure variables: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𝑘𝑚𝑖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ø</m:t>
                    </m:r>
                    <m:r>
                      <a:rPr lang="nb-NO" b="0" i="1" smtClean="0">
                        <a:latin typeface="Cambria Math"/>
                      </a:rPr>
                      <m:t>𝑦𝑘𝑖𝑛𝑔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Considering interaction </a:t>
                </a:r>
                <a:r>
                  <a:rPr lang="en-US" dirty="0"/>
                  <a:t>between </a:t>
                </a:r>
                <a:r>
                  <a:rPr lang="en-US" dirty="0" smtClean="0"/>
                  <a:t>BMI </a:t>
                </a:r>
                <a:r>
                  <a:rPr lang="en-US" dirty="0"/>
                  <a:t>and </a:t>
                </a:r>
                <a:r>
                  <a:rPr lang="en-US" dirty="0" smtClean="0"/>
                  <a:t>smoking</a:t>
                </a:r>
              </a:p>
              <a:p>
                <a:pPr lvl="1"/>
                <a:r>
                  <a:rPr lang="en-US" dirty="0" smtClean="0"/>
                  <a:t>Product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𝑘𝑚𝑖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ø</m:t>
                    </m:r>
                    <m:r>
                      <a:rPr lang="nb-NO" b="0" i="1" smtClean="0">
                        <a:latin typeface="Cambria Math"/>
                      </a:rPr>
                      <m:t>𝑦𝑘𝑖𝑛𝑔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Fitting a multiple linear regression model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</a:t>
                </a:r>
                <a:r>
                  <a:rPr lang="en-US" dirty="0" smtClean="0"/>
                  <a:t> interaction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 smtClean="0">
                        <a:latin typeface="Cambria Math"/>
                      </a:rPr>
                      <m:t>𝑠𝑏𝑝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ø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𝑦𝑘𝑖𝑛𝑔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ø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𝑦𝑘𝑖𝑛𝑔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096000" y="5004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644000" y="5004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768000" y="5004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2448000" y="5004000"/>
            <a:ext cx="406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6768000" y="5004000"/>
            <a:ext cx="2772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5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0" y="1825625"/>
            <a:ext cx="6624260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834000" y="3312000"/>
            <a:ext cx="900000" cy="18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834000" y="370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834000" y="4176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834000" y="4644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736000" y="1764000"/>
            <a:ext cx="601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3834000" y="496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084000" y="3312000"/>
            <a:ext cx="612000" cy="18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6084000" y="4644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3744000" y="1764000"/>
            <a:ext cx="106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Estimated effect of BMI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non-smokers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Estimated effect of BMI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smokers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mean SBP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non-smokers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𝑠𝑏𝑝</m:t>
                    </m:r>
                    <m:r>
                      <a:rPr lang="nb-NO" i="1">
                        <a:latin typeface="Cambria Math"/>
                      </a:rPr>
                      <m:t>=49.76+4.10×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+26.25×0−0.80×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×0=49.76+4.10×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mean SBP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𝑠𝑏𝑝</m:t>
                    </m:r>
                    <m:r>
                      <a:rPr lang="nb-NO" i="1">
                        <a:latin typeface="Cambria Math"/>
                      </a:rPr>
                      <m:t>=49.76+4.10×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+26.25×1−0.80×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×1=76.01+3.30×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1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548000" y="3654000"/>
            <a:ext cx="68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1548000" y="4878000"/>
            <a:ext cx="684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9324000" y="3330000"/>
            <a:ext cx="8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9324000" y="4554000"/>
            <a:ext cx="82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6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Effect of BMI dependent on smoking</a:t>
                </a:r>
              </a:p>
              <a:p>
                <a:r>
                  <a:rPr lang="en-US" dirty="0"/>
                  <a:t>Equations expressing two </a:t>
                </a:r>
                <a:r>
                  <a:rPr lang="en-US" dirty="0">
                    <a:solidFill>
                      <a:srgbClr val="FF0000"/>
                    </a:solidFill>
                  </a:rPr>
                  <a:t>non-parallel</a:t>
                </a:r>
                <a:r>
                  <a:rPr lang="en-US" dirty="0"/>
                  <a:t> straight </a:t>
                </a:r>
                <a:r>
                  <a:rPr lang="en-US" dirty="0" smtClean="0"/>
                  <a:t>lines</a:t>
                </a:r>
              </a:p>
              <a:p>
                <a:pPr lvl="1"/>
                <a:r>
                  <a:rPr lang="en-US" dirty="0"/>
                  <a:t>Different intersections: 49.76 (non-smokers) and 76.01 (smokers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/>
                  <a:t>Different slopes: 4.10 (non-smokers) and 3.30 (smokers)</a:t>
                </a:r>
                <a:endParaRPr lang="en-US" dirty="0" smtClean="0"/>
              </a:p>
              <a:p>
                <a:r>
                  <a:rPr lang="en-US" dirty="0" smtClean="0"/>
                  <a:t>Larger effect of BMI among non-smokers</a:t>
                </a:r>
              </a:p>
              <a:p>
                <a:r>
                  <a:rPr lang="en-US" dirty="0" smtClean="0"/>
                  <a:t>Interaction term statistically non-significant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=0.414</m:t>
                    </m:r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Too low statistical power?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4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25" y="1825625"/>
            <a:ext cx="7321549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  <p:sp>
        <p:nvSpPr>
          <p:cNvPr id="8" name="Ellipse 7"/>
          <p:cNvSpPr>
            <a:spLocks noChangeAspect="1"/>
          </p:cNvSpPr>
          <p:nvPr/>
        </p:nvSpPr>
        <p:spPr>
          <a:xfrm>
            <a:off x="8028000" y="2610000"/>
            <a:ext cx="180000" cy="180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1" y="1825625"/>
            <a:ext cx="6624258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762000" y="3312000"/>
            <a:ext cx="900000" cy="14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762000" y="370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762000" y="3852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762000" y="433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736000" y="1764000"/>
            <a:ext cx="633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012000" y="3312000"/>
            <a:ext cx="612000" cy="14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012000" y="3708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6012000" y="3852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012000" y="4338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0" y="1825625"/>
            <a:ext cx="6624259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960000" y="3312000"/>
            <a:ext cx="900000" cy="203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960000" y="370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960000" y="4176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960000" y="4644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736000" y="1764000"/>
            <a:ext cx="640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210000" y="3312000"/>
            <a:ext cx="612000" cy="203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210000" y="3708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3744000" y="1764000"/>
            <a:ext cx="118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6210000" y="4176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210000" y="4644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effect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an exposure depending on the level of other exposure(s)</a:t>
            </a:r>
          </a:p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rgbClr val="FF0000"/>
                </a:solidFill>
              </a:rPr>
              <a:t>effect modification</a:t>
            </a:r>
          </a:p>
          <a:p>
            <a:pPr lvl="1"/>
            <a:r>
              <a:rPr lang="en-US" dirty="0" smtClean="0"/>
              <a:t>Effect of an exposure changed or modified by another exposure</a:t>
            </a:r>
          </a:p>
          <a:p>
            <a:r>
              <a:rPr lang="en-US" dirty="0" smtClean="0"/>
              <a:t>Can exist between different types of variables</a:t>
            </a:r>
          </a:p>
          <a:p>
            <a:pPr lvl="1"/>
            <a:r>
              <a:rPr lang="en-US" dirty="0" smtClean="0"/>
              <a:t>Continuous variables</a:t>
            </a:r>
          </a:p>
          <a:p>
            <a:pPr lvl="1"/>
            <a:r>
              <a:rPr lang="en-US" dirty="0" smtClean="0"/>
              <a:t>Categorical variables</a:t>
            </a:r>
          </a:p>
          <a:p>
            <a:pPr lvl="1"/>
            <a:r>
              <a:rPr lang="en-US" dirty="0" smtClean="0"/>
              <a:t>Continuous and categorical variables</a:t>
            </a:r>
          </a:p>
          <a:p>
            <a:r>
              <a:rPr lang="en-US" dirty="0" smtClean="0"/>
              <a:t>Included in the model as the </a:t>
            </a:r>
            <a:r>
              <a:rPr lang="en-US" dirty="0" smtClean="0">
                <a:solidFill>
                  <a:srgbClr val="FF0000"/>
                </a:solidFill>
              </a:rPr>
              <a:t>product</a:t>
            </a:r>
            <a:r>
              <a:rPr lang="en-US" dirty="0" smtClean="0"/>
              <a:t> between the variables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8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</a:t>
            </a:r>
            <a:r>
              <a:rPr lang="en-US" dirty="0"/>
              <a:t>Categorical and continuous 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0" y="1825625"/>
            <a:ext cx="6624259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834000" y="3312000"/>
            <a:ext cx="900000" cy="203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834000" y="370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834000" y="4176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3834000" y="4644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736000" y="1764000"/>
            <a:ext cx="640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084000" y="3312000"/>
            <a:ext cx="612000" cy="203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084000" y="3708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3744000" y="1764000"/>
            <a:ext cx="106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6084000" y="4176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084000" y="4644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Continuous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Using the SBP data</a:t>
                </a:r>
              </a:p>
              <a:p>
                <a:r>
                  <a:rPr lang="en-US" dirty="0" smtClean="0"/>
                  <a:t>Considering interaction between age and BMI</a:t>
                </a:r>
              </a:p>
              <a:p>
                <a:r>
                  <a:rPr lang="en-US" dirty="0" smtClean="0"/>
                  <a:t>Fitting a multiple linear regression model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</a:t>
                </a:r>
                <a:r>
                  <a:rPr lang="en-US" dirty="0" smtClean="0"/>
                  <a:t> interaction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𝑠𝑏𝑝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𝑟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ø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𝑦𝑘𝑖𝑛𝑔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𝑎𝑙𝑑𝑒𝑟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𝑘𝑚𝑖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Effect of age on mean SBP dependent on BMI</a:t>
                </a:r>
              </a:p>
              <a:p>
                <a:r>
                  <a:rPr lang="en-US" dirty="0"/>
                  <a:t>Effect of BMI on mean SBP dependent on </a:t>
                </a:r>
                <a:r>
                  <a:rPr lang="en-US" dirty="0" smtClean="0"/>
                  <a:t>age</a:t>
                </a:r>
              </a:p>
              <a:p>
                <a:r>
                  <a:rPr lang="en-US" dirty="0" smtClean="0"/>
                  <a:t>Effect of smoking independent of both age and BMI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21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430000" y="3312000"/>
            <a:ext cx="5850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8550000" y="3312000"/>
            <a:ext cx="237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096000" y="3312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4860000" y="3312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426000" y="3312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8550000" y="3312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4860000" y="3312000"/>
            <a:ext cx="129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8550000" y="3312000"/>
            <a:ext cx="2376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Continuous </a:t>
            </a:r>
            <a:r>
              <a:rPr lang="en-US" dirty="0"/>
              <a:t>variables, </a:t>
            </a:r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871" y="1825625"/>
            <a:ext cx="6624258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22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834000" y="3312000"/>
            <a:ext cx="900000" cy="17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834000" y="3708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3834000" y="4176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736000" y="1764000"/>
            <a:ext cx="669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084000" y="3312000"/>
            <a:ext cx="612000" cy="172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084000" y="3708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3744000" y="1764000"/>
            <a:ext cx="1044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3834000" y="3852000"/>
            <a:ext cx="900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6084000" y="3852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6084000" y="4176000"/>
            <a:ext cx="612000" cy="1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in linear regression: Continuous variables,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Calculating effect of BMI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45-year-olds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−0.62+0.06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×45=2.08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Mean SBP increased by 2.08 mmHg for every 1 kg/m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increase of BMI</a:t>
                </a:r>
              </a:p>
              <a:p>
                <a:r>
                  <a:rPr lang="en-US" dirty="0" smtClean="0"/>
                  <a:t>Calculating effect of BMI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65-year-olds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−0.62+0.06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5=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.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Mean SBP increased by </a:t>
                </a:r>
                <a:r>
                  <a:rPr lang="en-US" dirty="0" smtClean="0"/>
                  <a:t>3.28 </a:t>
                </a:r>
                <a:r>
                  <a:rPr lang="en-US" dirty="0"/>
                  <a:t>mmHg for every 1 kg/m</a:t>
                </a:r>
                <a:r>
                  <a:rPr lang="en-US" baseline="30000" dirty="0"/>
                  <a:t>2</a:t>
                </a:r>
                <a:r>
                  <a:rPr lang="en-US" dirty="0"/>
                  <a:t> increase of </a:t>
                </a:r>
                <a:r>
                  <a:rPr lang="en-US" dirty="0" smtClean="0"/>
                  <a:t>BMI</a:t>
                </a:r>
              </a:p>
              <a:p>
                <a:r>
                  <a:rPr lang="en-US" dirty="0" smtClean="0"/>
                  <a:t>Lager effect of BMI among 65-year-olds</a:t>
                </a:r>
              </a:p>
              <a:p>
                <a:r>
                  <a:rPr lang="en-US" smtClean="0"/>
                  <a:t>Calculating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effect of age</a:t>
                </a:r>
                <a:r>
                  <a:rPr lang="en-US" dirty="0" smtClean="0"/>
                  <a:t> for different BMI values in a similar manner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66000" y="2286000"/>
            <a:ext cx="882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2736000" y="2286000"/>
            <a:ext cx="64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3654000" y="2286000"/>
            <a:ext cx="41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1566000" y="3582000"/>
            <a:ext cx="882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736000" y="3582000"/>
            <a:ext cx="648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654000" y="3582000"/>
            <a:ext cx="414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Laake </a:t>
            </a:r>
            <a:r>
              <a:rPr lang="en-US" dirty="0" smtClean="0"/>
              <a:t>P, </a:t>
            </a:r>
            <a:r>
              <a:rPr lang="en-US" dirty="0" err="1" smtClean="0"/>
              <a:t>Hjartåker</a:t>
            </a:r>
            <a:r>
              <a:rPr lang="en-US" dirty="0" smtClean="0"/>
              <a:t> A, </a:t>
            </a:r>
            <a:r>
              <a:rPr lang="en-US" dirty="0" err="1" smtClean="0"/>
              <a:t>Thelle</a:t>
            </a:r>
            <a:r>
              <a:rPr lang="en-US" dirty="0" smtClean="0"/>
              <a:t> DS, Veierød MB. </a:t>
            </a:r>
            <a:r>
              <a:rPr lang="en-US" i="1" dirty="0" err="1" smtClean="0"/>
              <a:t>Epidemiologiske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kliniske</a:t>
            </a:r>
            <a:r>
              <a:rPr lang="en-US" i="1" dirty="0" smtClean="0"/>
              <a:t> </a:t>
            </a:r>
            <a:r>
              <a:rPr lang="en-US" i="1" dirty="0" err="1" smtClean="0"/>
              <a:t>forskningsmetoder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2007. </a:t>
            </a:r>
            <a:r>
              <a:rPr lang="en-US" dirty="0" smtClean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 smtClean="0"/>
              <a:t>.</a:t>
            </a:r>
          </a:p>
          <a:p>
            <a:r>
              <a:rPr lang="it-IT" dirty="0"/>
              <a:t>StataCorp. 2017. </a:t>
            </a:r>
            <a:r>
              <a:rPr lang="it-IT" i="1" dirty="0"/>
              <a:t>Stata 15 Base Reference Manual</a:t>
            </a:r>
            <a:r>
              <a:rPr lang="it-IT" dirty="0"/>
              <a:t>. College Station, TX: Stata Press</a:t>
            </a:r>
            <a:r>
              <a:rPr lang="it-IT" dirty="0" smtClean="0"/>
              <a:t>.</a:t>
            </a:r>
          </a:p>
          <a:p>
            <a:r>
              <a:rPr lang="en-US" dirty="0" err="1"/>
              <a:t>Corraini</a:t>
            </a:r>
            <a:r>
              <a:rPr lang="en-US" dirty="0"/>
              <a:t> P, Olsen M, Pedersen L, </a:t>
            </a:r>
            <a:r>
              <a:rPr lang="en-US" dirty="0" err="1"/>
              <a:t>Dekkers</a:t>
            </a:r>
            <a:r>
              <a:rPr lang="en-US" dirty="0"/>
              <a:t> OM, </a:t>
            </a:r>
            <a:r>
              <a:rPr lang="en-US" dirty="0" err="1"/>
              <a:t>Vandenbroucke</a:t>
            </a:r>
            <a:r>
              <a:rPr lang="en-US" dirty="0"/>
              <a:t> JP. Effect modification, interaction and mediation: an overview of theoretical insights for clinical investigators [published correction appears in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Epidemiol</a:t>
            </a:r>
            <a:r>
              <a:rPr lang="en-US" dirty="0"/>
              <a:t>. 2018 Mar 01;10 :223] [published correction appears in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Epidemiol</a:t>
            </a:r>
            <a:r>
              <a:rPr lang="en-US" dirty="0"/>
              <a:t>. 2019 Apr 09;11:245].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Epidemiol</a:t>
            </a:r>
            <a:r>
              <a:rPr lang="en-US" dirty="0"/>
              <a:t>. 2017;9:331-338. Published 2017 Jun 8. </a:t>
            </a:r>
            <a:r>
              <a:rPr lang="en-US" dirty="0" smtClean="0"/>
              <a:t>doi:10.2147/CLEP.S129728</a:t>
            </a:r>
          </a:p>
          <a:p>
            <a:r>
              <a:rPr lang="en-US" dirty="0"/>
              <a:t>Erratum: Effect modification, interaction and mediation: an overview of theoretical insights for clinical investigators [Corrigendum].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Epidemiol</a:t>
            </a:r>
            <a:r>
              <a:rPr lang="en-US" dirty="0"/>
              <a:t>. 2018;10:223. Published 2018 Mar 1. </a:t>
            </a:r>
            <a:r>
              <a:rPr lang="en-US" dirty="0" smtClean="0"/>
              <a:t>doi:10.2147/CLEP.S162236</a:t>
            </a:r>
          </a:p>
          <a:p>
            <a:r>
              <a:rPr lang="en-US" dirty="0"/>
              <a:t>Erratum: Effect modification, interaction and mediation: an overview of theoretical insights for clinical investigators [Corrigendum].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err="1"/>
              <a:t>Epidemiol</a:t>
            </a:r>
            <a:r>
              <a:rPr lang="en-US" dirty="0"/>
              <a:t>. 2019;11:245. Published 2019 Apr 9. doi:10.2147/CLEP.S198519</a:t>
            </a:r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24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effect,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coefficients no longer interpreted directly</a:t>
            </a:r>
          </a:p>
          <a:p>
            <a:r>
              <a:rPr lang="en-US" dirty="0" smtClean="0"/>
              <a:t>Only </a:t>
            </a:r>
            <a:r>
              <a:rPr lang="en-US" dirty="0" smtClean="0">
                <a:solidFill>
                  <a:srgbClr val="FF0000"/>
                </a:solidFill>
              </a:rPr>
              <a:t>plausible</a:t>
            </a:r>
            <a:r>
              <a:rPr lang="en-US" dirty="0" smtClean="0"/>
              <a:t> interactions considered in practice</a:t>
            </a:r>
          </a:p>
          <a:p>
            <a:pPr lvl="1"/>
            <a:r>
              <a:rPr lang="en-US" dirty="0" smtClean="0"/>
              <a:t>Difficult to test all possible interactions with many explanatory variables</a:t>
            </a:r>
          </a:p>
          <a:p>
            <a:r>
              <a:rPr lang="en-US" dirty="0" smtClean="0"/>
              <a:t>High correlation between variables for main and interaction effects</a:t>
            </a:r>
          </a:p>
          <a:p>
            <a:pPr lvl="1"/>
            <a:r>
              <a:rPr lang="en-US" dirty="0" smtClean="0"/>
              <a:t>Involving the same variables</a:t>
            </a:r>
          </a:p>
          <a:p>
            <a:pPr lvl="1"/>
            <a:r>
              <a:rPr lang="en-US" dirty="0" smtClean="0"/>
              <a:t>Non-significant interactions often resulting in non-significant main effects</a:t>
            </a:r>
          </a:p>
          <a:p>
            <a:r>
              <a:rPr lang="en-US" dirty="0"/>
              <a:t>Large sample size </a:t>
            </a:r>
            <a:r>
              <a:rPr lang="en-US" dirty="0" smtClean="0"/>
              <a:t>often required </a:t>
            </a:r>
            <a:r>
              <a:rPr lang="en-US" dirty="0"/>
              <a:t>to demonstrate interaction effects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systolic blood pressure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Considering data on systolic blood pressure (SBP)</a:t>
                </a:r>
              </a:p>
              <a:p>
                <a:r>
                  <a:rPr lang="en-US" dirty="0" smtClean="0"/>
                  <a:t>Sample of 32 subjects</a:t>
                </a:r>
              </a:p>
              <a:p>
                <a:r>
                  <a:rPr lang="en-US" dirty="0" smtClean="0"/>
                  <a:t>Five variables in the data 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𝑖𝑑</m:t>
                    </m:r>
                  </m:oMath>
                </a14:m>
                <a:r>
                  <a:rPr lang="en-US" dirty="0" smtClean="0"/>
                  <a:t>: ID number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𝑠𝑏𝑝</m:t>
                    </m:r>
                  </m:oMath>
                </a14:m>
                <a:r>
                  <a:rPr lang="en-US" dirty="0" smtClean="0"/>
                  <a:t>: SBP (in mmHg)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𝑎𝑙𝑑𝑒𝑟</m:t>
                    </m:r>
                  </m:oMath>
                </a14:m>
                <a:r>
                  <a:rPr lang="en-US" dirty="0" smtClean="0"/>
                  <a:t>: age (in years)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𝑘𝑚𝑖</m:t>
                    </m:r>
                  </m:oMath>
                </a14:m>
                <a:r>
                  <a:rPr lang="en-US" dirty="0" smtClean="0"/>
                  <a:t>: body mass index (BMI) (in kg/m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ø</m:t>
                    </m:r>
                    <m:r>
                      <a:rPr lang="nb-NO" b="0" i="1" smtClean="0">
                        <a:latin typeface="Cambria Math"/>
                      </a:rPr>
                      <m:t>𝑦𝑘𝑖𝑛𝑔</m:t>
                    </m:r>
                  </m:oMath>
                </a14:m>
                <a:r>
                  <a:rPr lang="en-US" dirty="0" smtClean="0"/>
                  <a:t>: smoking (0 – no, 1 – yes)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61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systolic blood pressure,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Described in Chapter 3 in the book by Laake et al. (2007)</a:t>
            </a:r>
          </a:p>
          <a:p>
            <a:r>
              <a:rPr lang="en-US" dirty="0"/>
              <a:t>Data and variable description available for </a:t>
            </a:r>
            <a:r>
              <a:rPr lang="en-US" dirty="0" smtClean="0"/>
              <a:t>download</a:t>
            </a:r>
          </a:p>
          <a:p>
            <a:pPr lvl="1"/>
            <a:r>
              <a:rPr lang="en-US" dirty="0">
                <a:hlinkClick r:id="rId2"/>
              </a:rPr>
              <a:t>https://www.med.uio.no/imb/personer/vit/veierod/boker/epidemiologiske-og-kliniske-forskningsmetoder/datafiler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Inspecting the data</a:t>
            </a:r>
          </a:p>
          <a:p>
            <a:pPr lvl="1"/>
            <a:r>
              <a:rPr lang="en-US" dirty="0" smtClean="0"/>
              <a:t>Summary of data set and values of variables</a:t>
            </a:r>
          </a:p>
          <a:p>
            <a:pPr lvl="1"/>
            <a:r>
              <a:rPr lang="en-US" dirty="0"/>
              <a:t>Frequency counts </a:t>
            </a:r>
            <a:r>
              <a:rPr lang="en-US" dirty="0" smtClean="0"/>
              <a:t>and summary statistics</a:t>
            </a:r>
            <a:endParaRPr lang="en-US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0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systolic blood pressure,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60" y="1825625"/>
            <a:ext cx="9823080" cy="3660775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1152000" y="1728000"/>
            <a:ext cx="64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3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systolic blood pressure, cont.</a:t>
            </a:r>
            <a:endParaRPr lang="en-US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75" y="1831340"/>
            <a:ext cx="4484449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5" y="1825625"/>
            <a:ext cx="4484449" cy="3660775"/>
          </a:xfrm>
        </p:spPr>
      </p:pic>
      <p:sp>
        <p:nvSpPr>
          <p:cNvPr id="12" name="Rektangel 11"/>
          <p:cNvSpPr/>
          <p:nvPr/>
        </p:nvSpPr>
        <p:spPr>
          <a:xfrm>
            <a:off x="1152000" y="1728000"/>
            <a:ext cx="82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6480000" y="1728000"/>
            <a:ext cx="147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systolic blood pressure,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75" y="1825625"/>
            <a:ext cx="4484449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75" y="1825625"/>
            <a:ext cx="4484449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152000" y="1728000"/>
            <a:ext cx="1260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6480000" y="1728000"/>
            <a:ext cx="1476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152000" y="3600000"/>
            <a:ext cx="1368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Interaction in linear regression: Categorical and continuous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Using the SBP data</a:t>
                </a:r>
              </a:p>
              <a:p>
                <a:r>
                  <a:rPr lang="en-US" dirty="0" smtClean="0"/>
                  <a:t>Defining the response variable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𝑠𝑏𝑝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Defining the exposure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𝑘𝑚𝑖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</a:rPr>
                      <m:t>ø</m:t>
                    </m:r>
                    <m:r>
                      <a:rPr lang="nb-NO" b="0" i="1" smtClean="0">
                        <a:latin typeface="Cambria Math"/>
                      </a:rPr>
                      <m:t>𝑦𝑘𝑖𝑛𝑔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Fitting a multiple linear regression model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without</a:t>
                </a:r>
                <a:r>
                  <a:rPr lang="en-US" dirty="0" smtClean="0"/>
                  <a:t> interaction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𝑠𝑏𝑝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𝑘𝑚𝑖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ø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𝑦𝑘𝑖𝑛𝑔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04/08/2021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Spring 2021 - Lecture 6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096000" y="5004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4644000" y="5004000"/>
            <a:ext cx="378000" cy="39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27056</TotalTime>
  <Words>1213</Words>
  <Application>Microsoft Office PowerPoint</Application>
  <PresentationFormat>Egendefinert</PresentationFormat>
  <Paragraphs>185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OUS - Overordnet – ENG</vt:lpstr>
      <vt:lpstr>Interaction – Part 1</vt:lpstr>
      <vt:lpstr>Interaction effect</vt:lpstr>
      <vt:lpstr>Interaction effect, cont.</vt:lpstr>
      <vt:lpstr>Data on systolic blood pressure</vt:lpstr>
      <vt:lpstr>Data on systolic blood pressure, cont.</vt:lpstr>
      <vt:lpstr>Data on systolic blood pressure, cont.</vt:lpstr>
      <vt:lpstr>Data on systolic blood pressure, cont.</vt:lpstr>
      <vt:lpstr>Data on systolic blood pressure, cont.</vt:lpstr>
      <vt:lpstr>Interaction in linear regression: Categorical and continuous variables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Categorical and continuous variables, cont.</vt:lpstr>
      <vt:lpstr>Interaction in linear regression: Continuous variables</vt:lpstr>
      <vt:lpstr>Interaction in linear regression: Continuous variables, cont.</vt:lpstr>
      <vt:lpstr>Interaction in linear regression: Continuous variables,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5314</cp:revision>
  <cp:lastPrinted>2019-09-03T08:42:04Z</cp:lastPrinted>
  <dcterms:created xsi:type="dcterms:W3CDTF">2019-06-26T08:58:56Z</dcterms:created>
  <dcterms:modified xsi:type="dcterms:W3CDTF">2021-04-08T07:40:57Z</dcterms:modified>
</cp:coreProperties>
</file>